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999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146304"/>
          </a:xfrm>
          <a:prstGeom prst="rect">
            <a:avLst/>
          </a:prstGeom>
          <a:solidFill>
            <a:srgbClr val="0731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ins-mktg-ta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1960" y="640080"/>
            <a:ext cx="3657600" cy="125455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0080" y="2029968"/>
            <a:ext cx="10881360" cy="11704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b="1" sz="4000">
                <a:solidFill>
                  <a:srgbClr val="07316D"/>
                </a:solidFill>
                <a:latin typeface="DejaVu Sans"/>
              </a:defRPr>
            </a:pPr>
            <a:r>
              <a:t>2026 Medicare Overview Presentation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17320" y="3429000"/>
            <a:ext cx="932688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142D50"/>
                </a:solidFill>
                <a:latin typeface="DejaVu Sans"/>
              </a:defRPr>
            </a:pPr>
            <a:r>
              <a:t>Client education deck for Medicare basics, coverage choices, enrollment timing, and review questions.</a:t>
            </a:r>
          </a:p>
        </p:txBody>
      </p:sp>
      <p:sp>
        <p:nvSpPr>
          <p:cNvPr id="6" name="Rectangle 5"/>
          <p:cNvSpPr/>
          <p:nvPr/>
        </p:nvSpPr>
        <p:spPr>
          <a:xfrm>
            <a:off x="1463040" y="4434840"/>
            <a:ext cx="9235440" cy="914400"/>
          </a:xfrm>
          <a:prstGeom prst="rect">
            <a:avLst/>
          </a:prstGeom>
          <a:solidFill>
            <a:srgbClr val="EFF7FF"/>
          </a:solidFill>
          <a:ln>
            <a:solidFill>
              <a:srgbClr val="C8E1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691640" y="4645152"/>
            <a:ext cx="877824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b="1" sz="1600">
                <a:solidFill>
                  <a:srgbClr val="07316D"/>
                </a:solidFill>
                <a:latin typeface="DejaVu Sans"/>
              </a:defRPr>
            </a:pPr>
            <a:r>
              <a:t>Updated for 2026 | Prepared for educational use by INS Marketing Systems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6446520"/>
            <a:ext cx="8686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50">
                <a:solidFill>
                  <a:srgbClr val="465A78"/>
                </a:solidFill>
                <a:latin typeface="DejaVu Sans"/>
              </a:defRPr>
            </a:pPr>
            <a:r>
              <a:t>Educational resource only - review official Medicare.gov, CMS.gov, and plan documents before enrolling.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789920" y="6446520"/>
            <a:ext cx="868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07316D"/>
                </a:solidFill>
                <a:latin typeface="DejaVu Sans"/>
              </a:defRPr>
            </a:pPr>
            <a:r>
              <a:t>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146304"/>
          </a:xfrm>
          <a:prstGeom prst="rect">
            <a:avLst/>
          </a:prstGeom>
          <a:solidFill>
            <a:srgbClr val="0731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ins-mktg-ta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10896"/>
            <a:ext cx="1737360" cy="5959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00" y="429768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>
                <a:solidFill>
                  <a:srgbClr val="07316D"/>
                </a:solidFill>
                <a:latin typeface="DejaVu Sans"/>
              </a:defRPr>
            </a:pPr>
            <a:r>
              <a:t>2026 Medicare Overview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005840"/>
            <a:ext cx="108813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300">
                <a:solidFill>
                  <a:srgbClr val="07316D"/>
                </a:solidFill>
                <a:latin typeface="DejaVu Sans"/>
              </a:defRPr>
            </a:pPr>
            <a:r>
              <a:t>Compliance and Best Practices</a:t>
            </a:r>
          </a:p>
        </p:txBody>
      </p:sp>
      <p:sp>
        <p:nvSpPr>
          <p:cNvPr id="6" name="Oval 5"/>
          <p:cNvSpPr/>
          <p:nvPr/>
        </p:nvSpPr>
        <p:spPr>
          <a:xfrm>
            <a:off x="868680" y="1874519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34440" y="1810512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Use current, accurate, and documented facts in client-facing materials.</a:t>
            </a:r>
          </a:p>
        </p:txBody>
      </p:sp>
      <p:sp>
        <p:nvSpPr>
          <p:cNvPr id="8" name="Oval 7"/>
          <p:cNvSpPr/>
          <p:nvPr/>
        </p:nvSpPr>
        <p:spPr>
          <a:xfrm>
            <a:off x="868680" y="2404872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234440" y="2340864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Avoid misleading, confusing, or unsupported claims.</a:t>
            </a:r>
          </a:p>
        </p:txBody>
      </p:sp>
      <p:sp>
        <p:nvSpPr>
          <p:cNvPr id="10" name="Oval 9"/>
          <p:cNvSpPr/>
          <p:nvPr/>
        </p:nvSpPr>
        <p:spPr>
          <a:xfrm>
            <a:off x="868680" y="2935224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234440" y="2871216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Do not imply that CMS, Medicare, HHS, or the U.S. government endorses the agency or a plan.</a:t>
            </a:r>
          </a:p>
        </p:txBody>
      </p:sp>
      <p:sp>
        <p:nvSpPr>
          <p:cNvPr id="12" name="Oval 11"/>
          <p:cNvSpPr/>
          <p:nvPr/>
        </p:nvSpPr>
        <p:spPr>
          <a:xfrm>
            <a:off x="868680" y="3465576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234440" y="3401568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Use carrier-approved materials for plan-specific benefits, premiums, cost sharing, networks, and formularies.</a:t>
            </a:r>
          </a:p>
        </p:txBody>
      </p:sp>
      <p:sp>
        <p:nvSpPr>
          <p:cNvPr id="14" name="Oval 13"/>
          <p:cNvSpPr/>
          <p:nvPr/>
        </p:nvSpPr>
        <p:spPr>
          <a:xfrm>
            <a:off x="868680" y="4178808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234440" y="4114800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Keep records of distributed materials, event assets, and follow-up actions.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6446520"/>
            <a:ext cx="8686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50">
                <a:solidFill>
                  <a:srgbClr val="465A78"/>
                </a:solidFill>
                <a:latin typeface="DejaVu Sans"/>
              </a:defRPr>
            </a:pPr>
            <a:r>
              <a:t>Educational resource only - review official Medicare.gov, CMS.gov, and plan documents before enrolling.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789920" y="6446520"/>
            <a:ext cx="868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07316D"/>
                </a:solidFill>
                <a:latin typeface="DejaVu Sans"/>
              </a:defRPr>
            </a:pPr>
            <a: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146304"/>
          </a:xfrm>
          <a:prstGeom prst="rect">
            <a:avLst/>
          </a:prstGeom>
          <a:solidFill>
            <a:srgbClr val="0731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ins-mktg-ta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10896"/>
            <a:ext cx="1737360" cy="5959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00" y="429768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>
                <a:solidFill>
                  <a:srgbClr val="07316D"/>
                </a:solidFill>
                <a:latin typeface="DejaVu Sans"/>
              </a:defRPr>
            </a:pPr>
            <a:r>
              <a:t>2026 Medicare Overview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005840"/>
            <a:ext cx="108813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300">
                <a:solidFill>
                  <a:srgbClr val="07316D"/>
                </a:solidFill>
                <a:latin typeface="DejaVu Sans"/>
              </a:defRPr>
            </a:pPr>
            <a:r>
              <a:t>Source Notes</a:t>
            </a:r>
          </a:p>
        </p:txBody>
      </p:sp>
      <p:sp>
        <p:nvSpPr>
          <p:cNvPr id="6" name="Oval 5"/>
          <p:cNvSpPr/>
          <p:nvPr/>
        </p:nvSpPr>
        <p:spPr>
          <a:xfrm>
            <a:off x="868680" y="1874519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34440" y="1810512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Medicare &amp; You 2026 - official U.S. government Medicare handbook.</a:t>
            </a:r>
          </a:p>
        </p:txBody>
      </p:sp>
      <p:sp>
        <p:nvSpPr>
          <p:cNvPr id="8" name="Oval 7"/>
          <p:cNvSpPr/>
          <p:nvPr/>
        </p:nvSpPr>
        <p:spPr>
          <a:xfrm>
            <a:off x="868680" y="2404872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234440" y="2340864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Your Medicare in 2026: What You Need to Know.</a:t>
            </a:r>
          </a:p>
        </p:txBody>
      </p:sp>
      <p:sp>
        <p:nvSpPr>
          <p:cNvPr id="10" name="Oval 9"/>
          <p:cNvSpPr/>
          <p:nvPr/>
        </p:nvSpPr>
        <p:spPr>
          <a:xfrm>
            <a:off x="868680" y="2935224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234440" y="2871216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CMS 2026 Medicare Parts A &amp; B Premiums and Deductibles fact sheet.</a:t>
            </a:r>
          </a:p>
        </p:txBody>
      </p:sp>
      <p:sp>
        <p:nvSpPr>
          <p:cNvPr id="12" name="Oval 11"/>
          <p:cNvSpPr/>
          <p:nvPr/>
        </p:nvSpPr>
        <p:spPr>
          <a:xfrm>
            <a:off x="868680" y="3465576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234440" y="3401568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How Medicare Works with Other Insurance.</a:t>
            </a:r>
          </a:p>
        </p:txBody>
      </p:sp>
      <p:sp>
        <p:nvSpPr>
          <p:cNvPr id="14" name="Oval 13"/>
          <p:cNvSpPr/>
          <p:nvPr/>
        </p:nvSpPr>
        <p:spPr>
          <a:xfrm>
            <a:off x="868680" y="3995928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234440" y="3931920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42 CFR Part 422 and Part 423 communication requirements.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5321808"/>
            <a:ext cx="10744200" cy="713232"/>
          </a:xfrm>
          <a:prstGeom prst="rect">
            <a:avLst/>
          </a:prstGeom>
          <a:solidFill>
            <a:srgbClr val="EFF7FF"/>
          </a:solidFill>
          <a:ln>
            <a:solidFill>
              <a:srgbClr val="C8E1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60120" y="5486400"/>
            <a:ext cx="10287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1400">
                <a:solidFill>
                  <a:srgbClr val="07316D"/>
                </a:solidFill>
                <a:latin typeface="DejaVu Sans"/>
              </a:defRPr>
            </a:pPr>
            <a:r>
              <a:t>Educational resource only. Not connected with or endorsed by the U.S. government or the federal Medicare program. Benefits, costs, networks, formularies, and en...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6446520"/>
            <a:ext cx="8686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50">
                <a:solidFill>
                  <a:srgbClr val="465A78"/>
                </a:solidFill>
                <a:latin typeface="DejaVu Sans"/>
              </a:defRPr>
            </a:pPr>
            <a:r>
              <a:t>Educational resource only - review official Medicare.gov, CMS.gov, and plan documents before enrolling.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89920" y="6446520"/>
            <a:ext cx="868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07316D"/>
                </a:solidFill>
                <a:latin typeface="DejaVu Sans"/>
              </a:defRPr>
            </a:pPr>
            <a:r>
              <a:t>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146304"/>
          </a:xfrm>
          <a:prstGeom prst="rect">
            <a:avLst/>
          </a:prstGeom>
          <a:solidFill>
            <a:srgbClr val="0731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ins-mktg-ta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10896"/>
            <a:ext cx="1737360" cy="5959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00" y="429768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>
                <a:solidFill>
                  <a:srgbClr val="07316D"/>
                </a:solidFill>
                <a:latin typeface="DejaVu Sans"/>
              </a:defRPr>
            </a:pPr>
            <a:r>
              <a:t>2026 Medicare Overview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005840"/>
            <a:ext cx="108813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300">
                <a:solidFill>
                  <a:srgbClr val="07316D"/>
                </a:solidFill>
                <a:latin typeface="DejaVu Sans"/>
              </a:defRPr>
            </a:pPr>
            <a:r>
              <a:t>What Medicare Is</a:t>
            </a:r>
          </a:p>
        </p:txBody>
      </p:sp>
      <p:sp>
        <p:nvSpPr>
          <p:cNvPr id="6" name="Oval 5"/>
          <p:cNvSpPr/>
          <p:nvPr/>
        </p:nvSpPr>
        <p:spPr>
          <a:xfrm>
            <a:off x="868680" y="1874519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34440" y="1810512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Federal health insurance for people 65 or older and certain younger people with disabilities or specific conditions.</a:t>
            </a:r>
          </a:p>
        </p:txBody>
      </p:sp>
      <p:sp>
        <p:nvSpPr>
          <p:cNvPr id="8" name="Oval 7"/>
          <p:cNvSpPr/>
          <p:nvPr/>
        </p:nvSpPr>
        <p:spPr>
          <a:xfrm>
            <a:off x="868680" y="2587752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234440" y="2523744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Part A generally helps cover inpatient hospital care, skilled nursing facility care, hospice, and some home health care.</a:t>
            </a:r>
          </a:p>
        </p:txBody>
      </p:sp>
      <p:sp>
        <p:nvSpPr>
          <p:cNvPr id="10" name="Oval 9"/>
          <p:cNvSpPr/>
          <p:nvPr/>
        </p:nvSpPr>
        <p:spPr>
          <a:xfrm>
            <a:off x="868680" y="3300984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234440" y="3236976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Part B generally helps cover doctor services, outpatient care, durable medical equipment, preventive services, and more.</a:t>
            </a:r>
          </a:p>
        </p:txBody>
      </p:sp>
      <p:sp>
        <p:nvSpPr>
          <p:cNvPr id="12" name="Oval 11"/>
          <p:cNvSpPr/>
          <p:nvPr/>
        </p:nvSpPr>
        <p:spPr>
          <a:xfrm>
            <a:off x="868680" y="4014216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234440" y="3950208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Part C is Medicare Advantage, offered by Medicare-approved private companies as another way to receive Medicare benefits.</a:t>
            </a:r>
          </a:p>
        </p:txBody>
      </p:sp>
      <p:sp>
        <p:nvSpPr>
          <p:cNvPr id="14" name="Oval 13"/>
          <p:cNvSpPr/>
          <p:nvPr/>
        </p:nvSpPr>
        <p:spPr>
          <a:xfrm>
            <a:off x="868680" y="4727448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234440" y="4663440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Part D helps cover prescription drugs through Medicare-approved private plans.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6446520"/>
            <a:ext cx="8686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50">
                <a:solidFill>
                  <a:srgbClr val="465A78"/>
                </a:solidFill>
                <a:latin typeface="DejaVu Sans"/>
              </a:defRPr>
            </a:pPr>
            <a:r>
              <a:t>Educational resource only - review official Medicare.gov, CMS.gov, and plan documents before enrolling.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789920" y="6446520"/>
            <a:ext cx="868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07316D"/>
                </a:solidFill>
                <a:latin typeface="DejaVu Sans"/>
              </a:defRPr>
            </a:pPr>
            <a: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146304"/>
          </a:xfrm>
          <a:prstGeom prst="rect">
            <a:avLst/>
          </a:prstGeom>
          <a:solidFill>
            <a:srgbClr val="0731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ins-mktg-ta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10896"/>
            <a:ext cx="1737360" cy="5959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00" y="429768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>
                <a:solidFill>
                  <a:srgbClr val="07316D"/>
                </a:solidFill>
                <a:latin typeface="DejaVu Sans"/>
              </a:defRPr>
            </a:pPr>
            <a:r>
              <a:t>2026 Medicare Overview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9144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100">
                <a:solidFill>
                  <a:srgbClr val="07316D"/>
                </a:solidFill>
                <a:latin typeface="DejaVu Sans"/>
              </a:defRPr>
            </a:pPr>
            <a:r>
              <a:t>Original Medicare vs. Medicare Advantage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77240" y="1737360"/>
          <a:ext cx="10607040" cy="214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/>
                <a:gridCol w="7223760"/>
              </a:tblGrid>
              <a:tr h="429768"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  <a:latin typeface="DejaVu Sans"/>
                        </a:defRPr>
                      </a:pPr>
                      <a:r>
                        <a:t>Path</a:t>
                      </a:r>
                    </a:p>
                  </a:txBody>
                  <a:tcPr>
                    <a:solidFill>
                      <a:srgbClr val="0731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  <a:latin typeface="DejaVu Sans"/>
                        </a:defRPr>
                      </a:pPr>
                      <a:r>
                        <a:t>Key points</a:t>
                      </a:r>
                    </a:p>
                  </a:txBody>
                  <a:tcPr>
                    <a:solidFill>
                      <a:srgbClr val="07316D"/>
                    </a:solidFill>
                  </a:tcPr>
                </a:tc>
              </a:tr>
              <a:tr h="429768">
                <a:tc>
                  <a:txBody>
                    <a:bodyPr/>
                    <a:lstStyle/>
                    <a:p>
                      <a:pPr>
                        <a:defRPr sz="1050" b="1">
                          <a:solidFill>
                            <a:srgbClr val="07316D"/>
                          </a:solidFill>
                          <a:latin typeface="DejaVu Sans"/>
                        </a:defRPr>
                      </a:pPr>
                      <a:r>
                        <a:t>Original Medicare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50">
                          <a:solidFill>
                            <a:srgbClr val="142A46"/>
                          </a:solidFill>
                          <a:latin typeface="DejaVu Sans"/>
                        </a:defRPr>
                      </a:pPr>
                      <a:r>
                        <a:t>Includes Part A and Part B. You can add Part D and may buy Medigap for additional coverage.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29768">
                <a:tc>
                  <a:txBody>
                    <a:bodyPr/>
                    <a:lstStyle/>
                    <a:p>
                      <a:pPr>
                        <a:defRPr sz="1050" b="1">
                          <a:solidFill>
                            <a:srgbClr val="07316D"/>
                          </a:solidFill>
                          <a:latin typeface="DejaVu Sans"/>
                        </a:defRPr>
                      </a:pPr>
                      <a:r>
                        <a:t>Medicare Advantage</a:t>
                      </a:r>
                    </a:p>
                  </a:txBody>
                  <a:tcPr>
                    <a:solidFill>
                      <a:srgbClr val="F7FB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50">
                          <a:solidFill>
                            <a:srgbClr val="142A46"/>
                          </a:solidFill>
                          <a:latin typeface="DejaVu Sans"/>
                        </a:defRPr>
                      </a:pPr>
                      <a:r>
                        <a:t>A Medicare-approved private plan that bundles Part A and Part B and usually includes Part D.</a:t>
                      </a:r>
                    </a:p>
                  </a:txBody>
                  <a:tcPr>
                    <a:solidFill>
                      <a:srgbClr val="F7FBFF"/>
                    </a:solidFill>
                  </a:tcPr>
                </a:tc>
              </a:tr>
              <a:tr h="429768">
                <a:tc>
                  <a:txBody>
                    <a:bodyPr/>
                    <a:lstStyle/>
                    <a:p>
                      <a:pPr>
                        <a:defRPr sz="1050" b="1">
                          <a:solidFill>
                            <a:srgbClr val="07316D"/>
                          </a:solidFill>
                          <a:latin typeface="DejaVu Sans"/>
                        </a:defRPr>
                      </a:pPr>
                      <a:r>
                        <a:t>Provider access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50">
                          <a:solidFill>
                            <a:srgbClr val="142A46"/>
                          </a:solidFill>
                          <a:latin typeface="DejaVu Sans"/>
                        </a:defRPr>
                      </a:pPr>
                      <a:r>
                        <a:t>Original Medicare generally allows any provider that accepts Medicare. Medicare Advantage usually uses a network or service area.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29768">
                <a:tc>
                  <a:txBody>
                    <a:bodyPr/>
                    <a:lstStyle/>
                    <a:p>
                      <a:pPr>
                        <a:defRPr sz="1050" b="1">
                          <a:solidFill>
                            <a:srgbClr val="07316D"/>
                          </a:solidFill>
                          <a:latin typeface="DejaVu Sans"/>
                        </a:defRPr>
                      </a:pPr>
                      <a:r>
                        <a:t>Extra benefits</a:t>
                      </a:r>
                    </a:p>
                  </a:txBody>
                  <a:tcPr>
                    <a:solidFill>
                      <a:srgbClr val="F7FB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50">
                          <a:solidFill>
                            <a:srgbClr val="142A46"/>
                          </a:solidFill>
                          <a:latin typeface="DejaVu Sans"/>
                        </a:defRPr>
                      </a:pPr>
                      <a:r>
                        <a:t>Medicare Advantage may include extra benefits; details vary by plan and area.</a:t>
                      </a:r>
                    </a:p>
                  </a:txBody>
                  <a:tcPr>
                    <a:solidFill>
                      <a:srgbClr val="F7FB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2920" y="6446520"/>
            <a:ext cx="8686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50">
                <a:solidFill>
                  <a:srgbClr val="465A78"/>
                </a:solidFill>
                <a:latin typeface="DejaVu Sans"/>
              </a:defRPr>
            </a:pPr>
            <a:r>
              <a:t>Educational resource only - review official Medicare.gov, CMS.gov, and plan documents before enrolling.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89920" y="6446520"/>
            <a:ext cx="868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07316D"/>
                </a:solidFill>
                <a:latin typeface="DejaVu Sans"/>
              </a:defRPr>
            </a:pPr>
            <a: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146304"/>
          </a:xfrm>
          <a:prstGeom prst="rect">
            <a:avLst/>
          </a:prstGeom>
          <a:solidFill>
            <a:srgbClr val="0731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ins-mktg-ta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10896"/>
            <a:ext cx="1737360" cy="5959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00" y="429768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>
                <a:solidFill>
                  <a:srgbClr val="07316D"/>
                </a:solidFill>
                <a:latin typeface="DejaVu Sans"/>
              </a:defRPr>
            </a:pPr>
            <a:r>
              <a:t>2026 Medicare Overview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005840"/>
            <a:ext cx="108813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300">
                <a:solidFill>
                  <a:srgbClr val="07316D"/>
                </a:solidFill>
                <a:latin typeface="DejaVu Sans"/>
              </a:defRPr>
            </a:pPr>
            <a:r>
              <a:t>Enrollment Windows to Know</a:t>
            </a:r>
          </a:p>
        </p:txBody>
      </p:sp>
      <p:sp>
        <p:nvSpPr>
          <p:cNvPr id="6" name="Oval 5"/>
          <p:cNvSpPr/>
          <p:nvPr/>
        </p:nvSpPr>
        <p:spPr>
          <a:xfrm>
            <a:off x="868680" y="1874519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34440" y="1810512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Initial Enrollment Period: usually a 7-month window around the month a person turns 65.</a:t>
            </a:r>
          </a:p>
        </p:txBody>
      </p:sp>
      <p:sp>
        <p:nvSpPr>
          <p:cNvPr id="8" name="Oval 7"/>
          <p:cNvSpPr/>
          <p:nvPr/>
        </p:nvSpPr>
        <p:spPr>
          <a:xfrm>
            <a:off x="868680" y="2404872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234440" y="2340864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General Enrollment Period: January 1-March 31 for people who missed their first chance and do not qualify for a Special Enrollment Period.</a:t>
            </a:r>
          </a:p>
        </p:txBody>
      </p:sp>
      <p:sp>
        <p:nvSpPr>
          <p:cNvPr id="10" name="Oval 9"/>
          <p:cNvSpPr/>
          <p:nvPr/>
        </p:nvSpPr>
        <p:spPr>
          <a:xfrm>
            <a:off x="868680" y="3118104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234440" y="3054096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Annual Open Enrollment: October 15-December 7 for Medicare Advantage and Part D changes for the next year.</a:t>
            </a:r>
          </a:p>
        </p:txBody>
      </p:sp>
      <p:sp>
        <p:nvSpPr>
          <p:cNvPr id="12" name="Oval 11"/>
          <p:cNvSpPr/>
          <p:nvPr/>
        </p:nvSpPr>
        <p:spPr>
          <a:xfrm>
            <a:off x="868680" y="3831336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234440" y="3767328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Medicare Advantage Open Enrollment: January 1-March 31 for people already in a Medicare Advantage Plan.</a:t>
            </a:r>
          </a:p>
        </p:txBody>
      </p:sp>
      <p:sp>
        <p:nvSpPr>
          <p:cNvPr id="14" name="Oval 13"/>
          <p:cNvSpPr/>
          <p:nvPr/>
        </p:nvSpPr>
        <p:spPr>
          <a:xfrm>
            <a:off x="868680" y="4544568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234440" y="4480560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Special Enrollment Periods may apply after qualifying events such as loss of employer coverage or moving.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6446520"/>
            <a:ext cx="8686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50">
                <a:solidFill>
                  <a:srgbClr val="465A78"/>
                </a:solidFill>
                <a:latin typeface="DejaVu Sans"/>
              </a:defRPr>
            </a:pPr>
            <a:r>
              <a:t>Educational resource only - review official Medicare.gov, CMS.gov, and plan documents before enrolling.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789920" y="6446520"/>
            <a:ext cx="868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07316D"/>
                </a:solidFill>
                <a:latin typeface="DejaVu Sans"/>
              </a:defRPr>
            </a:pPr>
            <a: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146304"/>
          </a:xfrm>
          <a:prstGeom prst="rect">
            <a:avLst/>
          </a:prstGeom>
          <a:solidFill>
            <a:srgbClr val="0731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ins-mktg-ta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10896"/>
            <a:ext cx="1737360" cy="5959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00" y="429768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>
                <a:solidFill>
                  <a:srgbClr val="07316D"/>
                </a:solidFill>
                <a:latin typeface="DejaVu Sans"/>
              </a:defRPr>
            </a:pPr>
            <a:r>
              <a:t>2026 Medicare Overview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9144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100">
                <a:solidFill>
                  <a:srgbClr val="07316D"/>
                </a:solidFill>
                <a:latin typeface="DejaVu Sans"/>
              </a:defRPr>
            </a:pPr>
            <a:r>
              <a:t>2026 Cost Highlights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77240" y="1737360"/>
          <a:ext cx="10607040" cy="3355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/>
                <a:gridCol w="7223760"/>
              </a:tblGrid>
              <a:tr h="419481"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  <a:latin typeface="DejaVu Sans"/>
                        </a:defRPr>
                      </a:pPr>
                      <a:r>
                        <a:t>Cost item</a:t>
                      </a:r>
                    </a:p>
                  </a:txBody>
                  <a:tcPr>
                    <a:solidFill>
                      <a:srgbClr val="0731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200">
                          <a:solidFill>
                            <a:srgbClr val="FFFFFF"/>
                          </a:solidFill>
                          <a:latin typeface="DejaVu Sans"/>
                        </a:defRPr>
                      </a:pPr>
                      <a:r>
                        <a:t>2026 amount / reminder</a:t>
                      </a:r>
                    </a:p>
                  </a:txBody>
                  <a:tcPr>
                    <a:solidFill>
                      <a:srgbClr val="07316D"/>
                    </a:solidFill>
                  </a:tcPr>
                </a:tc>
              </a:tr>
              <a:tr h="419481">
                <a:tc>
                  <a:txBody>
                    <a:bodyPr/>
                    <a:lstStyle/>
                    <a:p>
                      <a:pPr>
                        <a:defRPr sz="1050" b="1">
                          <a:solidFill>
                            <a:srgbClr val="07316D"/>
                          </a:solidFill>
                          <a:latin typeface="DejaVu Sans"/>
                        </a:defRPr>
                      </a:pPr>
                      <a:r>
                        <a:t>Part A inpatient hospital deductible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50">
                          <a:solidFill>
                            <a:srgbClr val="142A46"/>
                          </a:solidFill>
                          <a:latin typeface="DejaVu Sans"/>
                        </a:defRPr>
                      </a:pPr>
                      <a:r>
                        <a:t>$1,736 per benefit period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9481">
                <a:tc>
                  <a:txBody>
                    <a:bodyPr/>
                    <a:lstStyle/>
                    <a:p>
                      <a:pPr>
                        <a:defRPr sz="1050" b="1">
                          <a:solidFill>
                            <a:srgbClr val="07316D"/>
                          </a:solidFill>
                          <a:latin typeface="DejaVu Sans"/>
                        </a:defRPr>
                      </a:pPr>
                      <a:r>
                        <a:t>Part A days 61-90 hospital coinsurance</a:t>
                      </a:r>
                    </a:p>
                  </a:txBody>
                  <a:tcPr>
                    <a:solidFill>
                      <a:srgbClr val="F7FB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50">
                          <a:solidFill>
                            <a:srgbClr val="142A46"/>
                          </a:solidFill>
                          <a:latin typeface="DejaVu Sans"/>
                        </a:defRPr>
                      </a:pPr>
                      <a:r>
                        <a:t>$434 per day</a:t>
                      </a:r>
                    </a:p>
                  </a:txBody>
                  <a:tcPr>
                    <a:solidFill>
                      <a:srgbClr val="F7FBFF"/>
                    </a:solidFill>
                  </a:tcPr>
                </a:tc>
              </a:tr>
              <a:tr h="419481">
                <a:tc>
                  <a:txBody>
                    <a:bodyPr/>
                    <a:lstStyle/>
                    <a:p>
                      <a:pPr>
                        <a:defRPr sz="1050" b="1">
                          <a:solidFill>
                            <a:srgbClr val="07316D"/>
                          </a:solidFill>
                          <a:latin typeface="DejaVu Sans"/>
                        </a:defRPr>
                      </a:pPr>
                      <a:r>
                        <a:t>Part A lifetime reserve day coinsurance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50">
                          <a:solidFill>
                            <a:srgbClr val="142A46"/>
                          </a:solidFill>
                          <a:latin typeface="DejaVu Sans"/>
                        </a:defRPr>
                      </a:pPr>
                      <a:r>
                        <a:t>$868 per day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9481">
                <a:tc>
                  <a:txBody>
                    <a:bodyPr/>
                    <a:lstStyle/>
                    <a:p>
                      <a:pPr>
                        <a:defRPr sz="1050" b="1">
                          <a:solidFill>
                            <a:srgbClr val="07316D"/>
                          </a:solidFill>
                          <a:latin typeface="DejaVu Sans"/>
                        </a:defRPr>
                      </a:pPr>
                      <a:r>
                        <a:t>Skilled nursing facility days 21-100</a:t>
                      </a:r>
                    </a:p>
                  </a:txBody>
                  <a:tcPr>
                    <a:solidFill>
                      <a:srgbClr val="F7FB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50">
                          <a:solidFill>
                            <a:srgbClr val="142A46"/>
                          </a:solidFill>
                          <a:latin typeface="DejaVu Sans"/>
                        </a:defRPr>
                      </a:pPr>
                      <a:r>
                        <a:t>$217 per day</a:t>
                      </a:r>
                    </a:p>
                  </a:txBody>
                  <a:tcPr>
                    <a:solidFill>
                      <a:srgbClr val="F7FBFF"/>
                    </a:solidFill>
                  </a:tcPr>
                </a:tc>
              </a:tr>
              <a:tr h="419481">
                <a:tc>
                  <a:txBody>
                    <a:bodyPr/>
                    <a:lstStyle/>
                    <a:p>
                      <a:pPr>
                        <a:defRPr sz="1050" b="1">
                          <a:solidFill>
                            <a:srgbClr val="07316D"/>
                          </a:solidFill>
                          <a:latin typeface="DejaVu Sans"/>
                        </a:defRPr>
                      </a:pPr>
                      <a:r>
                        <a:t>Part B standard monthly premium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50">
                          <a:solidFill>
                            <a:srgbClr val="142A46"/>
                          </a:solidFill>
                          <a:latin typeface="DejaVu Sans"/>
                        </a:defRPr>
                      </a:pPr>
                      <a:r>
                        <a:t>$202.90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9481">
                <a:tc>
                  <a:txBody>
                    <a:bodyPr/>
                    <a:lstStyle/>
                    <a:p>
                      <a:pPr>
                        <a:defRPr sz="1050" b="1">
                          <a:solidFill>
                            <a:srgbClr val="07316D"/>
                          </a:solidFill>
                          <a:latin typeface="DejaVu Sans"/>
                        </a:defRPr>
                      </a:pPr>
                      <a:r>
                        <a:t>Part B annual deductible</a:t>
                      </a:r>
                    </a:p>
                  </a:txBody>
                  <a:tcPr>
                    <a:solidFill>
                      <a:srgbClr val="F7FB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50">
                          <a:solidFill>
                            <a:srgbClr val="142A46"/>
                          </a:solidFill>
                          <a:latin typeface="DejaVu Sans"/>
                        </a:defRPr>
                      </a:pPr>
                      <a:r>
                        <a:t>$283</a:t>
                      </a:r>
                    </a:p>
                  </a:txBody>
                  <a:tcPr>
                    <a:solidFill>
                      <a:srgbClr val="F7FBFF"/>
                    </a:solidFill>
                  </a:tcPr>
                </a:tc>
              </a:tr>
              <a:tr h="419481">
                <a:tc>
                  <a:txBody>
                    <a:bodyPr/>
                    <a:lstStyle/>
                    <a:p>
                      <a:pPr>
                        <a:defRPr sz="1050" b="1">
                          <a:solidFill>
                            <a:srgbClr val="07316D"/>
                          </a:solidFill>
                          <a:latin typeface="DejaVu Sans"/>
                        </a:defRPr>
                      </a:pPr>
                      <a:r>
                        <a:t>Part D out-of-pocket cap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50">
                          <a:solidFill>
                            <a:srgbClr val="142A46"/>
                          </a:solidFill>
                          <a:latin typeface="DejaVu Sans"/>
                        </a:defRPr>
                      </a:pPr>
                      <a:r>
                        <a:t>$2,100 for covered Part D drugs in 2026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2920" y="6446520"/>
            <a:ext cx="8686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50">
                <a:solidFill>
                  <a:srgbClr val="465A78"/>
                </a:solidFill>
                <a:latin typeface="DejaVu Sans"/>
              </a:defRPr>
            </a:pPr>
            <a:r>
              <a:t>Educational resource only - review official Medicare.gov, CMS.gov, and plan documents before enrolling.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89920" y="6446520"/>
            <a:ext cx="868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07316D"/>
                </a:solidFill>
                <a:latin typeface="DejaVu Sans"/>
              </a:defRPr>
            </a:pPr>
            <a: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146304"/>
          </a:xfrm>
          <a:prstGeom prst="rect">
            <a:avLst/>
          </a:prstGeom>
          <a:solidFill>
            <a:srgbClr val="0731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ins-mktg-ta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10896"/>
            <a:ext cx="1737360" cy="5959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00" y="429768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>
                <a:solidFill>
                  <a:srgbClr val="07316D"/>
                </a:solidFill>
                <a:latin typeface="DejaVu Sans"/>
              </a:defRPr>
            </a:pPr>
            <a:r>
              <a:t>2026 Medicare Overview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005840"/>
            <a:ext cx="108813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300">
                <a:solidFill>
                  <a:srgbClr val="07316D"/>
                </a:solidFill>
                <a:latin typeface="DejaVu Sans"/>
              </a:defRPr>
            </a:pPr>
            <a:r>
              <a:t>Drug Coverage Review</a:t>
            </a:r>
          </a:p>
        </p:txBody>
      </p:sp>
      <p:sp>
        <p:nvSpPr>
          <p:cNvPr id="6" name="Oval 5"/>
          <p:cNvSpPr/>
          <p:nvPr/>
        </p:nvSpPr>
        <p:spPr>
          <a:xfrm>
            <a:off x="868680" y="1874519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34440" y="1810512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Confirm whether each medication is covered on the plan formulary.</a:t>
            </a:r>
          </a:p>
        </p:txBody>
      </p:sp>
      <p:sp>
        <p:nvSpPr>
          <p:cNvPr id="8" name="Oval 7"/>
          <p:cNvSpPr/>
          <p:nvPr/>
        </p:nvSpPr>
        <p:spPr>
          <a:xfrm>
            <a:off x="868680" y="2404872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234440" y="2340864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Review tiers, quantity limits, prior authorization, step therapy, and preferred pharmacy pricing.</a:t>
            </a:r>
          </a:p>
        </p:txBody>
      </p:sp>
      <p:sp>
        <p:nvSpPr>
          <p:cNvPr id="10" name="Oval 9"/>
          <p:cNvSpPr/>
          <p:nvPr/>
        </p:nvSpPr>
        <p:spPr>
          <a:xfrm>
            <a:off x="868680" y="3118104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234440" y="3054096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Estimate annual costs, not just monthly premium.</a:t>
            </a:r>
          </a:p>
        </p:txBody>
      </p:sp>
      <p:sp>
        <p:nvSpPr>
          <p:cNvPr id="12" name="Oval 11"/>
          <p:cNvSpPr/>
          <p:nvPr/>
        </p:nvSpPr>
        <p:spPr>
          <a:xfrm>
            <a:off x="868680" y="3648456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234440" y="3584448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Ask whether the Medicare Prescription Payment Plan might help spread eligible drug costs across the year.</a:t>
            </a:r>
          </a:p>
        </p:txBody>
      </p:sp>
      <p:sp>
        <p:nvSpPr>
          <p:cNvPr id="14" name="Oval 13"/>
          <p:cNvSpPr/>
          <p:nvPr/>
        </p:nvSpPr>
        <p:spPr>
          <a:xfrm>
            <a:off x="868680" y="4361688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234440" y="4297680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Document prescriptions with dosage, frequency, and preferred pharmacy before comparing plans.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5321808"/>
            <a:ext cx="10744200" cy="713232"/>
          </a:xfrm>
          <a:prstGeom prst="rect">
            <a:avLst/>
          </a:prstGeom>
          <a:solidFill>
            <a:srgbClr val="EFF7FF"/>
          </a:solidFill>
          <a:ln>
            <a:solidFill>
              <a:srgbClr val="C8E1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60120" y="5486400"/>
            <a:ext cx="10287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1400">
                <a:solidFill>
                  <a:srgbClr val="07316D"/>
                </a:solidFill>
                <a:latin typeface="DejaVu Sans"/>
              </a:defRPr>
            </a:pPr>
            <a:r>
              <a:t>Reminder: The 2026 Part D yearly out-of-pocket cap is $2,100 for covered Part D drugs.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6446520"/>
            <a:ext cx="8686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50">
                <a:solidFill>
                  <a:srgbClr val="465A78"/>
                </a:solidFill>
                <a:latin typeface="DejaVu Sans"/>
              </a:defRPr>
            </a:pPr>
            <a:r>
              <a:t>Educational resource only - review official Medicare.gov, CMS.gov, and plan documents before enrolling.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89920" y="6446520"/>
            <a:ext cx="868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07316D"/>
                </a:solidFill>
                <a:latin typeface="DejaVu Sans"/>
              </a:defRPr>
            </a:pPr>
            <a: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146304"/>
          </a:xfrm>
          <a:prstGeom prst="rect">
            <a:avLst/>
          </a:prstGeom>
          <a:solidFill>
            <a:srgbClr val="0731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ins-mktg-ta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10896"/>
            <a:ext cx="1737360" cy="5959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00" y="429768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>
                <a:solidFill>
                  <a:srgbClr val="07316D"/>
                </a:solidFill>
                <a:latin typeface="DejaVu Sans"/>
              </a:defRPr>
            </a:pPr>
            <a:r>
              <a:t>2026 Medicare Overview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005840"/>
            <a:ext cx="108813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300">
                <a:solidFill>
                  <a:srgbClr val="07316D"/>
                </a:solidFill>
                <a:latin typeface="DejaVu Sans"/>
              </a:defRPr>
            </a:pPr>
            <a:r>
              <a:t>How Other Coverage Can Affect Medicare</a:t>
            </a:r>
          </a:p>
        </p:txBody>
      </p:sp>
      <p:sp>
        <p:nvSpPr>
          <p:cNvPr id="6" name="Oval 5"/>
          <p:cNvSpPr/>
          <p:nvPr/>
        </p:nvSpPr>
        <p:spPr>
          <a:xfrm>
            <a:off x="868680" y="1874519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34440" y="1810512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The payer that pays first is the primary payer; who pays first depends on the type of coverage and the situation.</a:t>
            </a:r>
          </a:p>
        </p:txBody>
      </p:sp>
      <p:sp>
        <p:nvSpPr>
          <p:cNvPr id="8" name="Oval 7"/>
          <p:cNvSpPr/>
          <p:nvPr/>
        </p:nvSpPr>
        <p:spPr>
          <a:xfrm>
            <a:off x="868680" y="2587752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234440" y="2523744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Employer group coverage, retiree coverage, COBRA, VA, TRICARE, Medicaid, workers compensation, and liability coverage can have different rules.</a:t>
            </a:r>
          </a:p>
        </p:txBody>
      </p:sp>
      <p:sp>
        <p:nvSpPr>
          <p:cNvPr id="10" name="Oval 9"/>
          <p:cNvSpPr/>
          <p:nvPr/>
        </p:nvSpPr>
        <p:spPr>
          <a:xfrm>
            <a:off x="868680" y="3300984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234440" y="3236976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Before delaying Part B or changing plans, ask the employer, union, benefits administrator, or carrier how the coverage coordinates with Medicare.</a:t>
            </a:r>
          </a:p>
        </p:txBody>
      </p:sp>
      <p:sp>
        <p:nvSpPr>
          <p:cNvPr id="12" name="Oval 11"/>
          <p:cNvSpPr/>
          <p:nvPr/>
        </p:nvSpPr>
        <p:spPr>
          <a:xfrm>
            <a:off x="868680" y="4014216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234440" y="3950208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Tell providers and plans about all coverage to help avoid billing delays.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6446520"/>
            <a:ext cx="8686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50">
                <a:solidFill>
                  <a:srgbClr val="465A78"/>
                </a:solidFill>
                <a:latin typeface="DejaVu Sans"/>
              </a:defRPr>
            </a:pPr>
            <a:r>
              <a:t>Educational resource only - review official Medicare.gov, CMS.gov, and plan documents before enrolling.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789920" y="6446520"/>
            <a:ext cx="868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07316D"/>
                </a:solidFill>
                <a:latin typeface="DejaVu Sans"/>
              </a:defRPr>
            </a:pPr>
            <a: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146304"/>
          </a:xfrm>
          <a:prstGeom prst="rect">
            <a:avLst/>
          </a:prstGeom>
          <a:solidFill>
            <a:srgbClr val="0731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ins-mktg-ta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10896"/>
            <a:ext cx="1737360" cy="5959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00" y="429768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>
                <a:solidFill>
                  <a:srgbClr val="07316D"/>
                </a:solidFill>
                <a:latin typeface="DejaVu Sans"/>
              </a:defRPr>
            </a:pPr>
            <a:r>
              <a:t>2026 Medicare Overview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005840"/>
            <a:ext cx="108813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300">
                <a:solidFill>
                  <a:srgbClr val="07316D"/>
                </a:solidFill>
                <a:latin typeface="DejaVu Sans"/>
              </a:defRPr>
            </a:pPr>
            <a:r>
              <a:t>Application Readiness Checklist</a:t>
            </a:r>
          </a:p>
        </p:txBody>
      </p:sp>
      <p:sp>
        <p:nvSpPr>
          <p:cNvPr id="6" name="Oval 5"/>
          <p:cNvSpPr/>
          <p:nvPr/>
        </p:nvSpPr>
        <p:spPr>
          <a:xfrm>
            <a:off x="868680" y="1874519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34440" y="1810512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Medicare card or Social Security/Medicare eligibility information.</a:t>
            </a:r>
          </a:p>
        </p:txBody>
      </p:sp>
      <p:sp>
        <p:nvSpPr>
          <p:cNvPr id="8" name="Oval 7"/>
          <p:cNvSpPr/>
          <p:nvPr/>
        </p:nvSpPr>
        <p:spPr>
          <a:xfrm>
            <a:off x="868680" y="2404872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234440" y="2340864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Current health insurance cards and employer or retiree coverage details.</a:t>
            </a:r>
          </a:p>
        </p:txBody>
      </p:sp>
      <p:sp>
        <p:nvSpPr>
          <p:cNvPr id="10" name="Oval 9"/>
          <p:cNvSpPr/>
          <p:nvPr/>
        </p:nvSpPr>
        <p:spPr>
          <a:xfrm>
            <a:off x="868680" y="2935224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234440" y="2871216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List of prescriptions, dosage, frequency, and preferred pharmacy.</a:t>
            </a:r>
          </a:p>
        </p:txBody>
      </p:sp>
      <p:sp>
        <p:nvSpPr>
          <p:cNvPr id="12" name="Oval 11"/>
          <p:cNvSpPr/>
          <p:nvPr/>
        </p:nvSpPr>
        <p:spPr>
          <a:xfrm>
            <a:off x="868680" y="3465576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234440" y="3401568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Doctors, specialists, hospitals, clinics, and preferred pharmacies.</a:t>
            </a:r>
          </a:p>
        </p:txBody>
      </p:sp>
      <p:sp>
        <p:nvSpPr>
          <p:cNvPr id="14" name="Oval 13"/>
          <p:cNvSpPr/>
          <p:nvPr/>
        </p:nvSpPr>
        <p:spPr>
          <a:xfrm>
            <a:off x="868680" y="3995928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234440" y="3931920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Budget range for premiums, deductibles, copays, coinsurance, and maximum out-of-pocket exposure.</a:t>
            </a:r>
          </a:p>
        </p:txBody>
      </p:sp>
      <p:sp>
        <p:nvSpPr>
          <p:cNvPr id="16" name="Oval 15"/>
          <p:cNvSpPr/>
          <p:nvPr/>
        </p:nvSpPr>
        <p:spPr>
          <a:xfrm>
            <a:off x="868680" y="4709160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234440" y="4645152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Questions about dental, vision, hearing, transportation, OTC, fitness, travel, and other benefits.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6446520"/>
            <a:ext cx="8686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50">
                <a:solidFill>
                  <a:srgbClr val="465A78"/>
                </a:solidFill>
                <a:latin typeface="DejaVu Sans"/>
              </a:defRPr>
            </a:pPr>
            <a:r>
              <a:t>Educational resource only - review official Medicare.gov, CMS.gov, and plan documents before enrolling.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89920" y="6446520"/>
            <a:ext cx="868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07316D"/>
                </a:solidFill>
                <a:latin typeface="DejaVu Sans"/>
              </a:defRPr>
            </a:pPr>
            <a: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146304"/>
          </a:xfrm>
          <a:prstGeom prst="rect">
            <a:avLst/>
          </a:prstGeom>
          <a:solidFill>
            <a:srgbClr val="0731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ins-mktg-ta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10896"/>
            <a:ext cx="1737360" cy="5959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00" y="429768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>
                <a:solidFill>
                  <a:srgbClr val="07316D"/>
                </a:solidFill>
                <a:latin typeface="DejaVu Sans"/>
              </a:defRPr>
            </a:pPr>
            <a:r>
              <a:t>2026 Medicare Overview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005840"/>
            <a:ext cx="108813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300">
                <a:solidFill>
                  <a:srgbClr val="07316D"/>
                </a:solidFill>
                <a:latin typeface="DejaVu Sans"/>
              </a:defRPr>
            </a:pPr>
            <a:r>
              <a:t>Questions to Ask Before Enrolling</a:t>
            </a:r>
          </a:p>
        </p:txBody>
      </p:sp>
      <p:sp>
        <p:nvSpPr>
          <p:cNvPr id="6" name="Oval 5"/>
          <p:cNvSpPr/>
          <p:nvPr/>
        </p:nvSpPr>
        <p:spPr>
          <a:xfrm>
            <a:off x="868680" y="1874519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34440" y="1810512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Are my doctors, hospitals, and pharmacies in network?</a:t>
            </a:r>
          </a:p>
        </p:txBody>
      </p:sp>
      <p:sp>
        <p:nvSpPr>
          <p:cNvPr id="8" name="Oval 7"/>
          <p:cNvSpPr/>
          <p:nvPr/>
        </p:nvSpPr>
        <p:spPr>
          <a:xfrm>
            <a:off x="868680" y="2404872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234440" y="2340864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Are my prescriptions covered, and what restrictions or tiers apply?</a:t>
            </a:r>
          </a:p>
        </p:txBody>
      </p:sp>
      <p:sp>
        <p:nvSpPr>
          <p:cNvPr id="10" name="Oval 9"/>
          <p:cNvSpPr/>
          <p:nvPr/>
        </p:nvSpPr>
        <p:spPr>
          <a:xfrm>
            <a:off x="868680" y="2935224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234440" y="2871216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What is the total cost picture: premium, deductible, copays, coinsurance, and maximum out-of-pocket?</a:t>
            </a:r>
          </a:p>
        </p:txBody>
      </p:sp>
      <p:sp>
        <p:nvSpPr>
          <p:cNvPr id="12" name="Oval 11"/>
          <p:cNvSpPr/>
          <p:nvPr/>
        </p:nvSpPr>
        <p:spPr>
          <a:xfrm>
            <a:off x="868680" y="3648456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234440" y="3584448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Do I need referrals or prior authorization for common services?</a:t>
            </a:r>
          </a:p>
        </p:txBody>
      </p:sp>
      <p:sp>
        <p:nvSpPr>
          <p:cNvPr id="14" name="Oval 13"/>
          <p:cNvSpPr/>
          <p:nvPr/>
        </p:nvSpPr>
        <p:spPr>
          <a:xfrm>
            <a:off x="868680" y="4178808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234440" y="4114800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How does the plan handle travel or care away from home?</a:t>
            </a:r>
          </a:p>
        </p:txBody>
      </p:sp>
      <p:sp>
        <p:nvSpPr>
          <p:cNvPr id="16" name="Oval 15"/>
          <p:cNvSpPr/>
          <p:nvPr/>
        </p:nvSpPr>
        <p:spPr>
          <a:xfrm>
            <a:off x="868680" y="4709160"/>
            <a:ext cx="201168" cy="201168"/>
          </a:xfrm>
          <a:prstGeom prst="ellipse">
            <a:avLst/>
          </a:prstGeom>
          <a:solidFill>
            <a:srgbClr val="006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234440" y="4645152"/>
            <a:ext cx="9692640" cy="4389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700">
                <a:solidFill>
                  <a:srgbClr val="142D50"/>
                </a:solidFill>
                <a:latin typeface="DejaVu Sans"/>
              </a:defRPr>
            </a:pPr>
            <a:r>
              <a:t>Will changing coverage affect employer, union, retiree, Medicaid, VA, or TRICARE benefits?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6446520"/>
            <a:ext cx="86868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50">
                <a:solidFill>
                  <a:srgbClr val="465A78"/>
                </a:solidFill>
                <a:latin typeface="DejaVu Sans"/>
              </a:defRPr>
            </a:pPr>
            <a:r>
              <a:t>Educational resource only - review official Medicare.gov, CMS.gov, and plan documents before enrolling.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89920" y="6446520"/>
            <a:ext cx="868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07316D"/>
                </a:solidFill>
                <a:latin typeface="DejaVu Sans"/>
              </a:defRPr>
            </a:pPr>
            <a: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